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A8D1E-DFB4-43ED-8DEB-E1EFC2264B4E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35EBA-0097-44DF-8F24-7ECC9EC465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35EBA-0097-44DF-8F24-7ECC9EC46527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6EFF9-88D8-4BE2-9CAA-F8E3D7E32797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C665D-7ECE-43DC-996E-1B3D9E39662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Mass Spec &amp; NMR Analysis of Polyester and Polyether Polymers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Alex Dospinoiu</a:t>
            </a:r>
          </a:p>
          <a:p>
            <a:r>
              <a:rPr lang="en-US" dirty="0" smtClean="0"/>
              <a:t>4/18/09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have observed: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are looking at low molecular weight oligomers</a:t>
            </a:r>
          </a:p>
          <a:p>
            <a:pPr lvl="1"/>
            <a:r>
              <a:rPr lang="en-US" dirty="0" smtClean="0"/>
              <a:t>We have found the molecular formula</a:t>
            </a:r>
          </a:p>
          <a:p>
            <a:pPr lvl="1">
              <a:buNone/>
            </a:pPr>
            <a:r>
              <a:rPr lang="en-US" dirty="0" smtClean="0"/>
              <a:t>			“exact” </a:t>
            </a:r>
            <a:r>
              <a:rPr lang="en-US" dirty="0" err="1" smtClean="0"/>
              <a:t>MWt</a:t>
            </a:r>
            <a:r>
              <a:rPr lang="en-US" dirty="0" smtClean="0"/>
              <a:t>         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x</a:t>
            </a:r>
            <a:r>
              <a:rPr lang="en-US" dirty="0" err="1" smtClean="0"/>
              <a:t>H</a:t>
            </a:r>
            <a:r>
              <a:rPr lang="en-US" baseline="-25000" dirty="0" err="1" smtClean="0"/>
              <a:t>y</a:t>
            </a:r>
            <a:r>
              <a:rPr lang="en-US" dirty="0" err="1" smtClean="0"/>
              <a:t>O</a:t>
            </a:r>
            <a:r>
              <a:rPr lang="en-US" baseline="-25000" dirty="0" err="1" smtClean="0"/>
              <a:t>z</a:t>
            </a:r>
            <a:endParaRPr lang="en-US" dirty="0" smtClean="0"/>
          </a:p>
          <a:p>
            <a:pPr lvl="1"/>
            <a:r>
              <a:rPr lang="en-US" dirty="0" smtClean="0"/>
              <a:t>But we </a:t>
            </a:r>
            <a:r>
              <a:rPr lang="en-US" b="1" i="1" dirty="0" smtClean="0"/>
              <a:t>want</a:t>
            </a:r>
            <a:r>
              <a:rPr lang="en-US" dirty="0" smtClean="0"/>
              <a:t> the structural formula</a:t>
            </a:r>
          </a:p>
          <a:p>
            <a:pPr lvl="2"/>
            <a:r>
              <a:rPr lang="en-US" dirty="0" smtClean="0"/>
              <a:t>Using Mass Spec/Mass Spec technique</a:t>
            </a:r>
            <a:endParaRPr lang="en-US" dirty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MWt</a:t>
            </a:r>
            <a:r>
              <a:rPr lang="en-US" dirty="0" smtClean="0"/>
              <a:t>         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x</a:t>
            </a:r>
            <a:r>
              <a:rPr lang="en-US" dirty="0" err="1" smtClean="0"/>
              <a:t>H</a:t>
            </a:r>
            <a:r>
              <a:rPr lang="en-US" baseline="-25000" dirty="0" err="1" smtClean="0"/>
              <a:t>y</a:t>
            </a:r>
            <a:r>
              <a:rPr lang="en-US" dirty="0" err="1" smtClean="0"/>
              <a:t>O</a:t>
            </a:r>
            <a:r>
              <a:rPr lang="en-US" baseline="-25000" dirty="0" err="1" smtClean="0"/>
              <a:t>z</a:t>
            </a:r>
            <a:endParaRPr lang="en-US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4343400" y="3352800"/>
            <a:ext cx="838200" cy="1524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514600" y="4876800"/>
            <a:ext cx="838200" cy="1524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4648200" y="4876800"/>
            <a:ext cx="914400" cy="1524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4724400"/>
            <a:ext cx="2952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5638800"/>
            <a:ext cx="29908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ight Arrow 9"/>
          <p:cNvSpPr/>
          <p:nvPr/>
        </p:nvSpPr>
        <p:spPr>
          <a:xfrm rot="2099272">
            <a:off x="4648200" y="5334000"/>
            <a:ext cx="838200" cy="1524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Nuclear Magnetic Resonance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3794" name="Picture 2" descr="http://images.the-scientist.com/content/figures/0890-3670-040913-32-1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219200"/>
            <a:ext cx="8305800" cy="5288026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of NMR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0" name="Picture 2" descr="http://www.scielo.br/img/fbpe/fb/v27n5/14064f3.gif"/>
          <p:cNvPicPr>
            <a:picLocks noChangeAspect="1" noChangeArrowheads="1"/>
          </p:cNvPicPr>
          <p:nvPr/>
        </p:nvPicPr>
        <p:blipFill>
          <a:blip r:embed="rId3"/>
          <a:srcRect b="9128"/>
          <a:stretch>
            <a:fillRect/>
          </a:stretch>
        </p:blipFill>
        <p:spPr bwMode="auto">
          <a:xfrm>
            <a:off x="381000" y="1524000"/>
            <a:ext cx="8445388" cy="42672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have observed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NMR is not the best technique because we have a wide range of molecular weights</a:t>
            </a:r>
          </a:p>
          <a:p>
            <a:r>
              <a:rPr lang="en-US" dirty="0" smtClean="0"/>
              <a:t>Has not been used much with these particular samples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this apply to NASA?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polymers are resistant to oxidation</a:t>
            </a:r>
          </a:p>
          <a:p>
            <a:pPr lvl="1"/>
            <a:r>
              <a:rPr lang="en-US" dirty="0" smtClean="0"/>
              <a:t>Could potentially be used to store the liquid oxygen fuel</a:t>
            </a:r>
          </a:p>
          <a:p>
            <a:pPr lvl="1"/>
            <a:r>
              <a:rPr lang="en-US" dirty="0" smtClean="0"/>
              <a:t>Decrease in weight</a:t>
            </a:r>
          </a:p>
          <a:p>
            <a:pPr lvl="1">
              <a:buNone/>
            </a:pPr>
            <a:r>
              <a:rPr lang="en-US" dirty="0"/>
              <a:t> </a:t>
            </a:r>
            <a:r>
              <a:rPr lang="en-US" dirty="0" smtClean="0"/>
              <a:t>   needed to be lifted</a:t>
            </a:r>
          </a:p>
          <a:p>
            <a:pPr lvl="1">
              <a:buNone/>
            </a:pPr>
            <a:endParaRPr lang="en-US" dirty="0"/>
          </a:p>
          <a:p>
            <a:pPr lvl="1">
              <a:buFontTx/>
              <a:buChar char="-"/>
            </a:pPr>
            <a:r>
              <a:rPr lang="en-US" dirty="0" smtClean="0"/>
              <a:t>A lot of issues left to </a:t>
            </a:r>
          </a:p>
          <a:p>
            <a:pPr lvl="1">
              <a:buNone/>
            </a:pPr>
            <a:r>
              <a:rPr lang="en-US" dirty="0"/>
              <a:t> </a:t>
            </a:r>
            <a:r>
              <a:rPr lang="en-US" dirty="0" smtClean="0"/>
              <a:t>   be worked out </a:t>
            </a:r>
            <a:endParaRPr lang="en-US" dirty="0"/>
          </a:p>
        </p:txBody>
      </p:sp>
      <p:pic>
        <p:nvPicPr>
          <p:cNvPr id="39938" name="Picture 2" descr="http://www.wallpaperbase.com/wallpapers/space/spaceshuttle/space_shuttle_1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71282" y="3276600"/>
            <a:ext cx="4772718" cy="35814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4034" name="Picture 2" descr="http://www.democracycellproject.net/blog/archives/question_mark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2286000"/>
            <a:ext cx="2895600" cy="3048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Interned with: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Dr. Henry Hall</a:t>
            </a:r>
          </a:p>
          <a:p>
            <a:pPr lvl="1"/>
            <a:r>
              <a:rPr lang="en-US" dirty="0" smtClean="0"/>
              <a:t>University of Arizona</a:t>
            </a:r>
          </a:p>
          <a:p>
            <a:pPr lvl="1"/>
            <a:r>
              <a:rPr lang="en-US" dirty="0" smtClean="0"/>
              <a:t>Department of Chemistry</a:t>
            </a:r>
          </a:p>
          <a:p>
            <a:pPr lvl="1"/>
            <a:r>
              <a:rPr lang="en-US" dirty="0" smtClean="0"/>
              <a:t>Research focus:</a:t>
            </a:r>
          </a:p>
          <a:p>
            <a:pPr lvl="2"/>
            <a:r>
              <a:rPr lang="en-US" dirty="0" smtClean="0"/>
              <a:t>Organic Monomer &amp; </a:t>
            </a:r>
          </a:p>
          <a:p>
            <a:pPr lvl="2">
              <a:buNone/>
            </a:pPr>
            <a:r>
              <a:rPr lang="en-US" dirty="0"/>
              <a:t>	</a:t>
            </a:r>
            <a:r>
              <a:rPr lang="en-US" dirty="0" smtClean="0"/>
              <a:t>	Polymer Chemistry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Special thanks</a:t>
            </a:r>
          </a:p>
          <a:p>
            <a:pPr lvl="2"/>
            <a:r>
              <a:rPr lang="en-US" dirty="0" smtClean="0"/>
              <a:t>Dr. Robert Bates</a:t>
            </a:r>
          </a:p>
        </p:txBody>
      </p:sp>
      <p:pic>
        <p:nvPicPr>
          <p:cNvPr id="2050" name="Picture 2" descr="Photo of Henry K. Hall, Jr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92700" y="1600200"/>
            <a:ext cx="3556000" cy="2667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Cannot disclose specifics</a:t>
            </a:r>
          </a:p>
          <a:p>
            <a:r>
              <a:rPr lang="en-US" dirty="0" smtClean="0"/>
              <a:t>Research being conducted is done for a company</a:t>
            </a:r>
          </a:p>
          <a:p>
            <a:pPr lvl="1"/>
            <a:r>
              <a:rPr lang="en-US" dirty="0" smtClean="0"/>
              <a:t>They provide multiple samples</a:t>
            </a:r>
          </a:p>
          <a:p>
            <a:pPr lvl="1"/>
            <a:r>
              <a:rPr lang="en-US" dirty="0" smtClean="0"/>
              <a:t>Ask for in-depth structural analysis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what can I present 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I cannot present specifics …</a:t>
            </a:r>
          </a:p>
          <a:p>
            <a:endParaRPr lang="en-US" dirty="0"/>
          </a:p>
          <a:p>
            <a:r>
              <a:rPr lang="en-US" dirty="0" smtClean="0"/>
              <a:t>Lets go back to basics:</a:t>
            </a:r>
          </a:p>
          <a:p>
            <a:pPr lvl="1"/>
            <a:r>
              <a:rPr lang="en-US" dirty="0" smtClean="0"/>
              <a:t>What is a polymer</a:t>
            </a:r>
          </a:p>
          <a:p>
            <a:pPr lvl="1"/>
            <a:r>
              <a:rPr lang="en-US" dirty="0" smtClean="0"/>
              <a:t>What are polyester and polyether polymers</a:t>
            </a:r>
          </a:p>
          <a:p>
            <a:pPr lvl="1"/>
            <a:r>
              <a:rPr lang="en-US" dirty="0" smtClean="0"/>
              <a:t>Mass Spectroscopy</a:t>
            </a:r>
          </a:p>
          <a:p>
            <a:pPr lvl="1"/>
            <a:r>
              <a:rPr lang="en-US" dirty="0" smtClean="0"/>
              <a:t>Nuclear Magnetic Resonance (NMR)</a:t>
            </a:r>
          </a:p>
          <a:p>
            <a:pPr lvl="1"/>
            <a:r>
              <a:rPr lang="en-US" dirty="0" smtClean="0"/>
              <a:t>Why the interest in these polymers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from Greek </a:t>
            </a:r>
            <a:r>
              <a:rPr lang="en-US" dirty="0" err="1" smtClean="0"/>
              <a:t>πολύ</a:t>
            </a:r>
            <a:r>
              <a:rPr lang="en-US" dirty="0" smtClean="0"/>
              <a:t>-ς /</a:t>
            </a:r>
            <a:r>
              <a:rPr lang="en-US" dirty="0" err="1" smtClean="0"/>
              <a:t>po΄li</a:t>
            </a:r>
            <a:r>
              <a:rPr lang="en-US" dirty="0" smtClean="0"/>
              <a:t>-s/ </a:t>
            </a:r>
            <a:r>
              <a:rPr lang="en-US" b="1" dirty="0" smtClean="0"/>
              <a:t>much, many </a:t>
            </a:r>
            <a:r>
              <a:rPr lang="en-US" dirty="0" smtClean="0"/>
              <a:t>and </a:t>
            </a:r>
            <a:r>
              <a:rPr lang="en-US" dirty="0" err="1" smtClean="0"/>
              <a:t>μέρος</a:t>
            </a:r>
            <a:r>
              <a:rPr lang="en-US" dirty="0" smtClean="0"/>
              <a:t> /΄</a:t>
            </a:r>
            <a:r>
              <a:rPr lang="en-US" dirty="0" err="1" smtClean="0"/>
              <a:t>meros</a:t>
            </a:r>
            <a:r>
              <a:rPr lang="en-US" dirty="0" smtClean="0"/>
              <a:t>/ </a:t>
            </a:r>
            <a:r>
              <a:rPr lang="en-US" b="1" dirty="0" smtClean="0"/>
              <a:t>part</a:t>
            </a:r>
            <a:r>
              <a:rPr lang="en-US" dirty="0" smtClean="0"/>
              <a:t>)</a:t>
            </a:r>
          </a:p>
          <a:p>
            <a:r>
              <a:rPr lang="en-US" dirty="0" smtClean="0"/>
              <a:t>Essentially</a:t>
            </a:r>
          </a:p>
          <a:p>
            <a:pPr lvl="1"/>
            <a:r>
              <a:rPr lang="en-US" dirty="0" smtClean="0"/>
              <a:t>A large molecule</a:t>
            </a:r>
          </a:p>
          <a:p>
            <a:pPr lvl="1"/>
            <a:r>
              <a:rPr lang="en-US" dirty="0" smtClean="0"/>
              <a:t>Repeating structural units</a:t>
            </a:r>
          </a:p>
          <a:p>
            <a:r>
              <a:rPr lang="en-US" dirty="0" smtClean="0"/>
              <a:t>Classifications</a:t>
            </a:r>
          </a:p>
          <a:p>
            <a:pPr lvl="1"/>
            <a:r>
              <a:rPr lang="en-US" dirty="0" smtClean="0"/>
              <a:t>Synthetic: </a:t>
            </a:r>
            <a:r>
              <a:rPr lang="en-US" dirty="0" smtClean="0"/>
              <a:t>Nylon, </a:t>
            </a:r>
            <a:r>
              <a:rPr lang="en-US" dirty="0" smtClean="0"/>
              <a:t>Teflon</a:t>
            </a:r>
          </a:p>
          <a:p>
            <a:pPr lvl="1"/>
            <a:r>
              <a:rPr lang="en-US" dirty="0" smtClean="0"/>
              <a:t>Natural: </a:t>
            </a:r>
            <a:r>
              <a:rPr lang="en-US" dirty="0" smtClean="0"/>
              <a:t>proteins </a:t>
            </a:r>
            <a:r>
              <a:rPr lang="en-US" dirty="0" smtClean="0"/>
              <a:t>(wool, silk) DNA, RNA, polysaccharides (cotton)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 descr="http://upload.wikimedia.org/wikipedia/commons/5/5f/PE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4724400"/>
            <a:ext cx="4047120" cy="1295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Polyesters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Used to make:</a:t>
            </a:r>
          </a:p>
          <a:p>
            <a:pPr lvl="1"/>
            <a:r>
              <a:rPr lang="en-US" dirty="0" smtClean="0"/>
              <a:t>Bottles, films, canoes, LCDs, </a:t>
            </a:r>
          </a:p>
          <a:p>
            <a:r>
              <a:rPr lang="en-US" dirty="0" smtClean="0"/>
              <a:t>Characteristics</a:t>
            </a:r>
          </a:p>
          <a:p>
            <a:pPr lvl="1"/>
            <a:r>
              <a:rPr lang="en-US" dirty="0" smtClean="0"/>
              <a:t>Low water absorption</a:t>
            </a:r>
          </a:p>
          <a:p>
            <a:pPr lvl="1"/>
            <a:r>
              <a:rPr lang="en-US" dirty="0" smtClean="0"/>
              <a:t>Low toxicity</a:t>
            </a:r>
          </a:p>
          <a:p>
            <a:pPr lvl="1"/>
            <a:r>
              <a:rPr lang="en-US" dirty="0" smtClean="0"/>
              <a:t>Good mechanical properties</a:t>
            </a:r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PET (Polyethylene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terephthalate</a:t>
            </a:r>
            <a:r>
              <a:rPr lang="en-US" dirty="0"/>
              <a:t>)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1676400"/>
            <a:ext cx="3048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Polyethers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Used to:</a:t>
            </a:r>
          </a:p>
          <a:p>
            <a:pPr lvl="1"/>
            <a:r>
              <a:rPr lang="en-US" dirty="0" smtClean="0"/>
              <a:t>Bring together a non-polar compound and water</a:t>
            </a:r>
          </a:p>
          <a:p>
            <a:r>
              <a:rPr lang="en-US" dirty="0" smtClean="0"/>
              <a:t>Characteristics:</a:t>
            </a:r>
          </a:p>
          <a:p>
            <a:pPr lvl="1"/>
            <a:r>
              <a:rPr lang="en-US" dirty="0" smtClean="0"/>
              <a:t>Very low chemical reactivity</a:t>
            </a:r>
          </a:p>
          <a:p>
            <a:pPr lvl="2"/>
            <a:r>
              <a:rPr lang="en-US" dirty="0" smtClean="0"/>
              <a:t>Low toxicity</a:t>
            </a:r>
          </a:p>
          <a:p>
            <a:pPr lvl="1"/>
            <a:r>
              <a:rPr lang="en-US" dirty="0" smtClean="0"/>
              <a:t>Much more polar than most organic polymers</a:t>
            </a:r>
          </a:p>
          <a:p>
            <a:pPr lvl="2"/>
            <a:r>
              <a:rPr lang="en-US" dirty="0" smtClean="0"/>
              <a:t>Great water solubility</a:t>
            </a:r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PEG (Polyethylene glycol)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524000"/>
            <a:ext cx="2816679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 descr="http://upload.wikimedia.org/wikipedia/en/a/a7/Polyethylene_glycol_chemical_structur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00503" y="5181600"/>
            <a:ext cx="3052997" cy="9906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 Spectroscopy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29698" name="Picture 2" descr="http://www.cofc.edu/~martine/111LectWeek2_files/image002.jpg"/>
          <p:cNvPicPr>
            <a:picLocks noChangeAspect="1" noChangeArrowheads="1"/>
          </p:cNvPicPr>
          <p:nvPr/>
        </p:nvPicPr>
        <p:blipFill>
          <a:blip r:embed="rId3"/>
          <a:srcRect b="26531"/>
          <a:stretch>
            <a:fillRect/>
          </a:stretch>
        </p:blipFill>
        <p:spPr bwMode="auto">
          <a:xfrm>
            <a:off x="457200" y="1828800"/>
            <a:ext cx="8245475" cy="37338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of Mass Spec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MWt</a:t>
            </a:r>
            <a:endParaRPr lang="en-US" dirty="0" smtClean="0"/>
          </a:p>
          <a:p>
            <a:pPr lvl="1"/>
            <a:r>
              <a:rPr lang="en-US" dirty="0" smtClean="0"/>
              <a:t>H -- 1</a:t>
            </a:r>
          </a:p>
          <a:p>
            <a:pPr lvl="1"/>
            <a:r>
              <a:rPr lang="en-US" dirty="0" smtClean="0"/>
              <a:t>C -- 12</a:t>
            </a:r>
          </a:p>
          <a:p>
            <a:pPr lvl="1"/>
            <a:r>
              <a:rPr lang="en-US" dirty="0" smtClean="0"/>
              <a:t>N -- 14</a:t>
            </a:r>
          </a:p>
          <a:p>
            <a:pPr lvl="1"/>
            <a:r>
              <a:rPr lang="en-US" dirty="0" smtClean="0"/>
              <a:t>O -- 16</a:t>
            </a:r>
          </a:p>
          <a:p>
            <a:pPr lvl="1"/>
            <a:endParaRPr lang="en-US" dirty="0" smtClean="0"/>
          </a:p>
        </p:txBody>
      </p:sp>
      <p:pic>
        <p:nvPicPr>
          <p:cNvPr id="31746" name="Picture 2" descr="http://www.soest.hawaii.edu/soest/facilities/esf/Mass_Spectrometer/spectrum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81375" y="1400175"/>
            <a:ext cx="5762625" cy="5457825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419</TotalTime>
  <Words>337</Words>
  <Application>Microsoft Office PowerPoint</Application>
  <PresentationFormat>On-screen Show (4:3)</PresentationFormat>
  <Paragraphs>98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Mass Spec &amp; NMR Analysis of Polyester and Polyether Polymers</vt:lpstr>
      <vt:lpstr>Interned with:</vt:lpstr>
      <vt:lpstr>Research:</vt:lpstr>
      <vt:lpstr>So what can I present on:</vt:lpstr>
      <vt:lpstr>Polymer</vt:lpstr>
      <vt:lpstr>Polyesters</vt:lpstr>
      <vt:lpstr>Polyethers</vt:lpstr>
      <vt:lpstr>Mass Spectroscopy</vt:lpstr>
      <vt:lpstr>Results of Mass Spec</vt:lpstr>
      <vt:lpstr>What we have observed:</vt:lpstr>
      <vt:lpstr>Nuclear Magnetic Resonance</vt:lpstr>
      <vt:lpstr>Results of NMR</vt:lpstr>
      <vt:lpstr>What we have observed</vt:lpstr>
      <vt:lpstr>How does this apply to NASA?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 Spec &amp; NMR Analysis of Polyester and Polyether Polymers</dc:title>
  <dc:creator>Alexandru Dospinoiu</dc:creator>
  <cp:lastModifiedBy>Alexandru Dospinoiu</cp:lastModifiedBy>
  <cp:revision>2</cp:revision>
  <dcterms:created xsi:type="dcterms:W3CDTF">2009-04-15T19:53:34Z</dcterms:created>
  <dcterms:modified xsi:type="dcterms:W3CDTF">2009-04-16T02:53:32Z</dcterms:modified>
</cp:coreProperties>
</file>